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4" r:id="rId5"/>
    <p:sldId id="260" r:id="rId6"/>
    <p:sldId id="261" r:id="rId7"/>
    <p:sldId id="262" r:id="rId8"/>
    <p:sldId id="263" r:id="rId9"/>
    <p:sldId id="267" r:id="rId10"/>
    <p:sldId id="272" r:id="rId11"/>
    <p:sldId id="273" r:id="rId12"/>
    <p:sldId id="268" r:id="rId13"/>
    <p:sldId id="275" r:id="rId14"/>
    <p:sldId id="276" r:id="rId1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36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F7C90A1-63FF-43C0-B1E3-6557D9B7CB4A}" type="datetimeFigureOut">
              <a:rPr lang="zh-CN" altLang="en-US" smtClean="0"/>
              <a:pPr/>
              <a:t>2016/7/28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DCE4D8-3724-42D8-816D-4419AEBFD177}"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F7C90A1-63FF-43C0-B1E3-6557D9B7CB4A}" type="datetimeFigureOut">
              <a:rPr lang="zh-CN" altLang="en-US" smtClean="0"/>
              <a:pPr/>
              <a:t>2016/7/28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DCE4D8-3724-42D8-816D-4419AEBFD177}"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F7C90A1-63FF-43C0-B1E3-6557D9B7CB4A}" type="datetimeFigureOut">
              <a:rPr lang="zh-CN" altLang="en-US" smtClean="0"/>
              <a:pPr/>
              <a:t>2016/7/28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DCE4D8-3724-42D8-816D-4419AEBFD177}"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F7C90A1-63FF-43C0-B1E3-6557D9B7CB4A}" type="datetimeFigureOut">
              <a:rPr lang="zh-CN" altLang="en-US" smtClean="0"/>
              <a:pPr/>
              <a:t>2016/7/28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DCE4D8-3724-42D8-816D-4419AEBFD177}"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F7C90A1-63FF-43C0-B1E3-6557D9B7CB4A}" type="datetimeFigureOut">
              <a:rPr lang="zh-CN" altLang="en-US" smtClean="0"/>
              <a:pPr/>
              <a:t>2016/7/28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DCE4D8-3724-42D8-816D-4419AEBFD177}"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F7C90A1-63FF-43C0-B1E3-6557D9B7CB4A}" type="datetimeFigureOut">
              <a:rPr lang="zh-CN" altLang="en-US" smtClean="0"/>
              <a:pPr/>
              <a:t>2016/7/28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DCE4D8-3724-42D8-816D-4419AEBFD177}"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F7C90A1-63FF-43C0-B1E3-6557D9B7CB4A}" type="datetimeFigureOut">
              <a:rPr lang="zh-CN" altLang="en-US" smtClean="0"/>
              <a:pPr/>
              <a:t>2016/7/28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4DCE4D8-3724-42D8-816D-4419AEBFD177}"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F7C90A1-63FF-43C0-B1E3-6557D9B7CB4A}" type="datetimeFigureOut">
              <a:rPr lang="zh-CN" altLang="en-US" smtClean="0"/>
              <a:pPr/>
              <a:t>2016/7/28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4DCE4D8-3724-42D8-816D-4419AEBFD177}"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F7C90A1-63FF-43C0-B1E3-6557D9B7CB4A}" type="datetimeFigureOut">
              <a:rPr lang="zh-CN" altLang="en-US" smtClean="0"/>
              <a:pPr/>
              <a:t>2016/7/28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4DCE4D8-3724-42D8-816D-4419AEBFD177}"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F7C90A1-63FF-43C0-B1E3-6557D9B7CB4A}" type="datetimeFigureOut">
              <a:rPr lang="zh-CN" altLang="en-US" smtClean="0"/>
              <a:pPr/>
              <a:t>2016/7/28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DCE4D8-3724-42D8-816D-4419AEBFD177}"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F7C90A1-63FF-43C0-B1E3-6557D9B7CB4A}" type="datetimeFigureOut">
              <a:rPr lang="zh-CN" altLang="en-US" smtClean="0"/>
              <a:pPr/>
              <a:t>2016/7/28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DCE4D8-3724-42D8-816D-4419AEBFD177}"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7C90A1-63FF-43C0-B1E3-6557D9B7CB4A}" type="datetimeFigureOut">
              <a:rPr lang="zh-CN" altLang="en-US" smtClean="0"/>
              <a:pPr/>
              <a:t>2016/7/28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CE4D8-3724-42D8-816D-4419AEBFD17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8" name="Picture 4" descr="http://img2.3lian.com/2014/f5/47/d/34.jpg"/>
          <p:cNvPicPr>
            <a:picLocks noChangeAspect="1" noChangeArrowheads="1"/>
          </p:cNvPicPr>
          <p:nvPr/>
        </p:nvPicPr>
        <p:blipFill>
          <a:blip r:embed="rId3" cstate="print"/>
          <a:srcRect/>
          <a:stretch>
            <a:fillRect/>
          </a:stretch>
        </p:blipFill>
        <p:spPr bwMode="auto">
          <a:xfrm>
            <a:off x="0" y="0"/>
            <a:ext cx="9036496" cy="6741368"/>
          </a:xfrm>
          <a:prstGeom prst="rect">
            <a:avLst/>
          </a:prstGeom>
          <a:noFill/>
        </p:spPr>
      </p:pic>
      <p:sp>
        <p:nvSpPr>
          <p:cNvPr id="5" name="TextBox 4"/>
          <p:cNvSpPr txBox="1"/>
          <p:nvPr/>
        </p:nvSpPr>
        <p:spPr>
          <a:xfrm>
            <a:off x="467544" y="1196752"/>
            <a:ext cx="7632848" cy="4247317"/>
          </a:xfrm>
          <a:prstGeom prst="rect">
            <a:avLst/>
          </a:prstGeom>
          <a:noFill/>
        </p:spPr>
        <p:txBody>
          <a:bodyPr wrap="square" rtlCol="0">
            <a:spAutoFit/>
          </a:bodyPr>
          <a:lstStyle/>
          <a:p>
            <a:pPr algn="ctr"/>
            <a:r>
              <a:rPr lang="en-US" altLang="zh-CN" sz="6600" b="1" dirty="0">
                <a:solidFill>
                  <a:srgbClr val="00B050"/>
                </a:solidFill>
                <a:latin typeface="Times New Roman" pitchFamily="18" charset="0"/>
                <a:cs typeface="Times New Roman" pitchFamily="18" charset="0"/>
              </a:rPr>
              <a:t>Unit 1</a:t>
            </a:r>
          </a:p>
          <a:p>
            <a:pPr algn="ctr"/>
            <a:r>
              <a:rPr lang="en-US" altLang="zh-CN" sz="4800" b="1" dirty="0">
                <a:solidFill>
                  <a:srgbClr val="00B050"/>
                </a:solidFill>
                <a:latin typeface="Times New Roman" pitchFamily="18" charset="0"/>
                <a:cs typeface="Times New Roman" pitchFamily="18" charset="0"/>
              </a:rPr>
              <a:t> </a:t>
            </a:r>
            <a:r>
              <a:rPr lang="en-US" altLang="zh-CN" sz="5400" b="1" dirty="0">
                <a:solidFill>
                  <a:srgbClr val="00B050"/>
                </a:solidFill>
                <a:latin typeface="Times New Roman" pitchFamily="18" charset="0"/>
                <a:cs typeface="Times New Roman" pitchFamily="18" charset="0"/>
              </a:rPr>
              <a:t>How can we become good learners?</a:t>
            </a:r>
          </a:p>
          <a:p>
            <a:pPr algn="ctr"/>
            <a:endParaRPr lang="en-US" altLang="zh-CN" sz="4800" b="1" dirty="0">
              <a:solidFill>
                <a:srgbClr val="00B050"/>
              </a:solidFill>
              <a:latin typeface="Times New Roman" pitchFamily="18" charset="0"/>
              <a:cs typeface="Times New Roman" pitchFamily="18" charset="0"/>
            </a:endParaRPr>
          </a:p>
          <a:p>
            <a:pPr algn="ctr"/>
            <a:r>
              <a:rPr lang="en-US" altLang="zh-CN" sz="4800" b="1" dirty="0">
                <a:solidFill>
                  <a:srgbClr val="00B050"/>
                </a:solidFill>
                <a:latin typeface="Times New Roman" pitchFamily="18" charset="0"/>
                <a:cs typeface="Times New Roman" pitchFamily="18" charset="0"/>
              </a:rPr>
              <a:t>Section B 2a-2e</a:t>
            </a:r>
            <a:endParaRPr lang="zh-CN" altLang="en-US" sz="4800" b="1" dirty="0">
              <a:solidFill>
                <a:srgbClr val="00B050"/>
              </a:solidFill>
              <a:latin typeface="Times New Roman" pitchFamily="18" charset="0"/>
              <a:cs typeface="Times New Roman" pitchFamily="18" charset="0"/>
            </a:endParaRPr>
          </a:p>
        </p:txBody>
      </p:sp>
    </p:spTree>
  </p:cSld>
  <p:clrMapOvr>
    <a:masterClrMapping/>
  </p:clrMapOvr>
  <p:transition>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7"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5">
                                            <p:txEl>
                                              <p:pRg st="0" end="0"/>
                                            </p:txEl>
                                          </p:spTgt>
                                        </p:tgtEl>
                                        <p:attrNameLst>
                                          <p:attrName>fill.type</p:attrName>
                                        </p:attrNameLst>
                                      </p:cBhvr>
                                      <p:to>
                                        <p:strVal val="solid"/>
                                      </p:to>
                                    </p:set>
                                  </p:childTnLst>
                                </p:cTn>
                              </p:par>
                              <p:par>
                                <p:cTn id="10" presetID="27" presetClass="entr" presetSubtype="0" fill="hold" nodeType="withEffect">
                                  <p:stCondLst>
                                    <p:cond delay="0"/>
                                  </p:stCondLst>
                                  <p:iterate type="lt">
                                    <p:tmPct val="50000"/>
                                  </p:iterate>
                                  <p:childTnLst>
                                    <p:set>
                                      <p:cBhvr>
                                        <p:cTn id="11" dur="1" fill="hold">
                                          <p:stCondLst>
                                            <p:cond delay="0"/>
                                          </p:stCondLst>
                                        </p:cTn>
                                        <p:tgtEl>
                                          <p:spTgt spid="5">
                                            <p:txEl>
                                              <p:pRg st="1" end="1"/>
                                            </p:txEl>
                                          </p:spTgt>
                                        </p:tgtEl>
                                        <p:attrNameLst>
                                          <p:attrName>style.visibility</p:attrName>
                                        </p:attrNameLst>
                                      </p:cBhvr>
                                      <p:to>
                                        <p:strVal val="visible"/>
                                      </p:to>
                                    </p:set>
                                    <p:anim calcmode="discrete" valueType="clr">
                                      <p:cBhvr override="childStyle">
                                        <p:cTn id="12" dur="80"/>
                                        <p:tgtEl>
                                          <p:spTgt spid="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5">
                                            <p:txEl>
                                              <p:pRg st="1" end="1"/>
                                            </p:txEl>
                                          </p:spTgt>
                                        </p:tgtEl>
                                        <p:attrNameLst>
                                          <p:attrName>fillcolor</p:attrName>
                                        </p:attrNameLst>
                                      </p:cBhvr>
                                      <p:tavLst>
                                        <p:tav tm="0">
                                          <p:val>
                                            <p:clrVal>
                                              <a:schemeClr val="accent2"/>
                                            </p:clrVal>
                                          </p:val>
                                        </p:tav>
                                        <p:tav tm="50000">
                                          <p:val>
                                            <p:clrVal>
                                              <a:schemeClr val="hlink"/>
                                            </p:clrVal>
                                          </p:val>
                                        </p:tav>
                                      </p:tavLst>
                                    </p:anim>
                                    <p:set>
                                      <p:cBhvr>
                                        <p:cTn id="14" dur="80"/>
                                        <p:tgtEl>
                                          <p:spTgt spid="5">
                                            <p:txEl>
                                              <p:pRg st="1" end="1"/>
                                            </p:txEl>
                                          </p:spTgt>
                                        </p:tgtEl>
                                        <p:attrNameLst>
                                          <p:attrName>fill.type</p:attrName>
                                        </p:attrNameLst>
                                      </p:cBhvr>
                                      <p:to>
                                        <p:strVal val="solid"/>
                                      </p:to>
                                    </p:set>
                                  </p:childTnLst>
                                </p:cTn>
                              </p:par>
                              <p:par>
                                <p:cTn id="15" presetID="27" presetClass="entr" presetSubtype="0" fill="hold" nodeType="withEffect">
                                  <p:stCondLst>
                                    <p:cond delay="0"/>
                                  </p:stCondLst>
                                  <p:iterate type="lt">
                                    <p:tmPct val="50000"/>
                                  </p:iterate>
                                  <p:childTnLst>
                                    <p:set>
                                      <p:cBhvr>
                                        <p:cTn id="16" dur="1" fill="hold">
                                          <p:stCondLst>
                                            <p:cond delay="0"/>
                                          </p:stCondLst>
                                        </p:cTn>
                                        <p:tgtEl>
                                          <p:spTgt spid="5">
                                            <p:txEl>
                                              <p:pRg st="3" end="3"/>
                                            </p:txEl>
                                          </p:spTgt>
                                        </p:tgtEl>
                                        <p:attrNameLst>
                                          <p:attrName>style.visibility</p:attrName>
                                        </p:attrNameLst>
                                      </p:cBhvr>
                                      <p:to>
                                        <p:strVal val="visible"/>
                                      </p:to>
                                    </p:set>
                                    <p:anim calcmode="discrete" valueType="clr">
                                      <p:cBhvr override="childStyle">
                                        <p:cTn id="17" dur="80"/>
                                        <p:tgtEl>
                                          <p:spTgt spid="5">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5">
                                            <p:txEl>
                                              <p:pRg st="3" end="3"/>
                                            </p:txEl>
                                          </p:spTgt>
                                        </p:tgtEl>
                                        <p:attrNameLst>
                                          <p:attrName>fillcolor</p:attrName>
                                        </p:attrNameLst>
                                      </p:cBhvr>
                                      <p:tavLst>
                                        <p:tav tm="0">
                                          <p:val>
                                            <p:clrVal>
                                              <a:schemeClr val="accent2"/>
                                            </p:clrVal>
                                          </p:val>
                                        </p:tav>
                                        <p:tav tm="50000">
                                          <p:val>
                                            <p:clrVal>
                                              <a:schemeClr val="hlink"/>
                                            </p:clrVal>
                                          </p:val>
                                        </p:tav>
                                      </p:tavLst>
                                    </p:anim>
                                    <p:set>
                                      <p:cBhvr>
                                        <p:cTn id="19" dur="80"/>
                                        <p:tgtEl>
                                          <p:spTgt spid="5">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602" name="Picture 2" descr="http://www.sucai.cn/jpg/image/image/5416015416.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标题 1"/>
          <p:cNvSpPr>
            <a:spLocks noGrp="1"/>
          </p:cNvSpPr>
          <p:nvPr>
            <p:ph type="title"/>
          </p:nvPr>
        </p:nvSpPr>
        <p:spPr>
          <a:xfrm>
            <a:off x="323528" y="1988840"/>
            <a:ext cx="8229600" cy="2511152"/>
          </a:xfrm>
        </p:spPr>
        <p:txBody>
          <a:bodyPr>
            <a:normAutofit fontScale="90000"/>
          </a:bodyPr>
          <a:lstStyle/>
          <a:p>
            <a:r>
              <a:rPr lang="en-US" altLang="zh-CN" sz="5400" b="1" dirty="0">
                <a:latin typeface="Times New Roman" pitchFamily="18" charset="0"/>
                <a:cs typeface="Times New Roman" pitchFamily="18" charset="0"/>
              </a:rPr>
              <a:t>3. </a:t>
            </a:r>
            <a:r>
              <a:rPr lang="en-US" altLang="zh-CN" sz="5400" b="1" dirty="0">
                <a:solidFill>
                  <a:srgbClr val="FF0000"/>
                </a:solidFill>
                <a:latin typeface="Times New Roman" pitchFamily="18" charset="0"/>
                <a:cs typeface="Times New Roman" pitchFamily="18" charset="0"/>
              </a:rPr>
              <a:t>Para 3</a:t>
            </a:r>
            <a:r>
              <a:rPr lang="en-US" altLang="zh-CN" sz="5400" b="1" dirty="0">
                <a:latin typeface="Times New Roman" pitchFamily="18" charset="0"/>
                <a:cs typeface="Times New Roman" pitchFamily="18" charset="0"/>
              </a:rPr>
              <a:t>, </a:t>
            </a:r>
            <a:r>
              <a:rPr lang="en-US" altLang="zh-CN" sz="5400" b="1" dirty="0">
                <a:solidFill>
                  <a:srgbClr val="FF0000"/>
                </a:solidFill>
                <a:latin typeface="Times New Roman" pitchFamily="18" charset="0"/>
                <a:cs typeface="Times New Roman" pitchFamily="18" charset="0"/>
              </a:rPr>
              <a:t>use it or lose it: </a:t>
            </a:r>
            <a:r>
              <a:rPr lang="en-US" altLang="zh-CN" sz="5400" b="1" dirty="0">
                <a:latin typeface="Times New Roman" pitchFamily="18" charset="0"/>
                <a:cs typeface="Times New Roman" pitchFamily="18" charset="0"/>
              </a:rPr>
              <a:t>if you stop doing </a:t>
            </a:r>
            <a:r>
              <a:rPr lang="en-US" altLang="zh-CN" sz="5400" b="1" dirty="0" err="1">
                <a:latin typeface="Times New Roman" pitchFamily="18" charset="0"/>
                <a:cs typeface="Times New Roman" pitchFamily="18" charset="0"/>
              </a:rPr>
              <a:t>sth</a:t>
            </a:r>
            <a:r>
              <a:rPr lang="en-US" altLang="zh-CN" sz="5400" b="1" dirty="0">
                <a:latin typeface="Times New Roman" pitchFamily="18" charset="0"/>
                <a:cs typeface="Times New Roman" pitchFamily="18" charset="0"/>
              </a:rPr>
              <a:t>, you’ll forget how to do it.</a:t>
            </a:r>
            <a:br>
              <a:rPr lang="en-US" altLang="zh-CN" sz="5400" b="1" dirty="0">
                <a:latin typeface="Times New Roman" pitchFamily="18" charset="0"/>
                <a:cs typeface="Times New Roman" pitchFamily="18" charset="0"/>
              </a:rPr>
            </a:br>
            <a:r>
              <a:rPr lang="en-US" altLang="zh-CN" sz="5400" b="1" dirty="0">
                <a:solidFill>
                  <a:srgbClr val="FF0000"/>
                </a:solidFill>
                <a:latin typeface="Times New Roman" pitchFamily="18" charset="0"/>
                <a:cs typeface="Times New Roman" pitchFamily="18" charset="0"/>
              </a:rPr>
              <a:t>Practice makes perfect</a:t>
            </a:r>
            <a:r>
              <a:rPr lang="en-US" altLang="zh-CN" sz="5400" b="1" dirty="0">
                <a:latin typeface="Times New Roman" pitchFamily="18" charset="0"/>
                <a:cs typeface="Times New Roman" pitchFamily="18" charset="0"/>
              </a:rPr>
              <a:t>: if you do </a:t>
            </a:r>
            <a:r>
              <a:rPr lang="en-US" altLang="zh-CN" sz="5400" b="1" dirty="0" err="1">
                <a:latin typeface="Times New Roman" pitchFamily="18" charset="0"/>
                <a:cs typeface="Times New Roman" pitchFamily="18" charset="0"/>
              </a:rPr>
              <a:t>sth</a:t>
            </a:r>
            <a:r>
              <a:rPr lang="en-US" altLang="zh-CN" sz="5400" b="1" dirty="0">
                <a:latin typeface="Times New Roman" pitchFamily="18" charset="0"/>
                <a:cs typeface="Times New Roman" pitchFamily="18" charset="0"/>
              </a:rPr>
              <a:t> again and again, you’ll become very good at it.</a:t>
            </a:r>
            <a:endParaRPr lang="zh-CN" altLang="en-US" sz="5400" b="1" dirty="0">
              <a:latin typeface="Times New Roman" pitchFamily="18" charset="0"/>
              <a:cs typeface="Times New Roman" pitchFamily="18" charset="0"/>
            </a:endParaRPr>
          </a:p>
        </p:txBody>
      </p:sp>
      <p:sp>
        <p:nvSpPr>
          <p:cNvPr id="4" name="TextBox 3"/>
          <p:cNvSpPr txBox="1"/>
          <p:nvPr/>
        </p:nvSpPr>
        <p:spPr>
          <a:xfrm>
            <a:off x="2771800" y="260648"/>
            <a:ext cx="1656184" cy="1015663"/>
          </a:xfrm>
          <a:prstGeom prst="rect">
            <a:avLst/>
          </a:prstGeom>
          <a:noFill/>
        </p:spPr>
        <p:txBody>
          <a:bodyPr wrap="square" rtlCol="0">
            <a:spAutoFit/>
          </a:bodyPr>
          <a:lstStyle/>
          <a:p>
            <a:r>
              <a:rPr lang="en-US" altLang="zh-CN" sz="6000" dirty="0">
                <a:solidFill>
                  <a:srgbClr val="FF0000"/>
                </a:solidFill>
              </a:rPr>
              <a:t>Q3</a:t>
            </a:r>
            <a:endParaRPr lang="zh-CN" altLang="en-US" sz="6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602" name="Picture 2" descr="http://www.sucai.cn/jpg/image/image/5416015416.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标题 1"/>
          <p:cNvSpPr>
            <a:spLocks noGrp="1"/>
          </p:cNvSpPr>
          <p:nvPr>
            <p:ph type="title"/>
          </p:nvPr>
        </p:nvSpPr>
        <p:spPr>
          <a:xfrm>
            <a:off x="323528" y="1412776"/>
            <a:ext cx="8229600" cy="2511152"/>
          </a:xfrm>
        </p:spPr>
        <p:txBody>
          <a:bodyPr>
            <a:normAutofit fontScale="90000"/>
          </a:bodyPr>
          <a:lstStyle/>
          <a:p>
            <a:r>
              <a:rPr lang="en-US" altLang="zh-CN" sz="5400" b="1" i="1" dirty="0">
                <a:latin typeface="Times New Roman" pitchFamily="18" charset="0"/>
                <a:cs typeface="Times New Roman" pitchFamily="18" charset="0"/>
              </a:rPr>
              <a:t>4. para3 They learn from mistakes and they are not afraid of making mistakes.</a:t>
            </a:r>
            <a:endParaRPr lang="zh-CN" altLang="en-US" sz="5400" b="1" i="1" dirty="0">
              <a:latin typeface="Times New Roman" pitchFamily="18" charset="0"/>
              <a:cs typeface="Times New Roman" pitchFamily="18" charset="0"/>
            </a:endParaRPr>
          </a:p>
        </p:txBody>
      </p:sp>
      <p:sp>
        <p:nvSpPr>
          <p:cNvPr id="4" name="TextBox 3"/>
          <p:cNvSpPr txBox="1"/>
          <p:nvPr/>
        </p:nvSpPr>
        <p:spPr>
          <a:xfrm>
            <a:off x="2627784" y="548680"/>
            <a:ext cx="2952328" cy="1446550"/>
          </a:xfrm>
          <a:prstGeom prst="rect">
            <a:avLst/>
          </a:prstGeom>
          <a:noFill/>
        </p:spPr>
        <p:txBody>
          <a:bodyPr wrap="square" rtlCol="0">
            <a:spAutoFit/>
          </a:bodyPr>
          <a:lstStyle/>
          <a:p>
            <a:r>
              <a:rPr lang="en-US" altLang="zh-CN" sz="8800" dirty="0">
                <a:solidFill>
                  <a:srgbClr val="FF0000"/>
                </a:solidFill>
              </a:rPr>
              <a:t>Q4</a:t>
            </a:r>
            <a:endParaRPr lang="zh-CN" altLang="en-US" sz="8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132856"/>
            <a:ext cx="8229600" cy="1143000"/>
          </a:xfrm>
        </p:spPr>
        <p:txBody>
          <a:bodyPr>
            <a:normAutofit fontScale="90000"/>
          </a:bodyPr>
          <a:lstStyle/>
          <a:p>
            <a:pPr algn="just"/>
            <a:br>
              <a:rPr lang="en-US" altLang="zh-CN" b="1" dirty="0">
                <a:latin typeface="Times New Roman" pitchFamily="18" charset="0"/>
                <a:cs typeface="Times New Roman" pitchFamily="18" charset="0"/>
              </a:rPr>
            </a:br>
            <a:r>
              <a:rPr lang="en-US" altLang="zh-CN" b="1" dirty="0">
                <a:latin typeface="Times New Roman" pitchFamily="18" charset="0"/>
                <a:cs typeface="Times New Roman" pitchFamily="18" charset="0"/>
              </a:rPr>
              <a:t>5. </a:t>
            </a:r>
            <a:r>
              <a:rPr lang="en-US" altLang="zh-CN" b="1" dirty="0">
                <a:solidFill>
                  <a:srgbClr val="FF0000"/>
                </a:solidFill>
                <a:latin typeface="Times New Roman" pitchFamily="18" charset="0"/>
                <a:cs typeface="Times New Roman" pitchFamily="18" charset="0"/>
              </a:rPr>
              <a:t>Pra4</a:t>
            </a:r>
            <a:r>
              <a:rPr lang="en-US" altLang="zh-CN" b="1" dirty="0">
                <a:latin typeface="Times New Roman" pitchFamily="18" charset="0"/>
                <a:cs typeface="Times New Roman" pitchFamily="18" charset="0"/>
              </a:rPr>
              <a:t>, Take notes by writing down key words or by drawing mind maps.</a:t>
            </a:r>
            <a:br>
              <a:rPr lang="en-US" altLang="zh-CN" b="1" dirty="0">
                <a:latin typeface="Times New Roman" pitchFamily="18" charset="0"/>
                <a:cs typeface="Times New Roman" pitchFamily="18" charset="0"/>
              </a:rPr>
            </a:br>
            <a:br>
              <a:rPr lang="en-US" altLang="zh-CN" b="1" dirty="0">
                <a:latin typeface="Times New Roman" pitchFamily="18" charset="0"/>
                <a:cs typeface="Times New Roman" pitchFamily="18" charset="0"/>
              </a:rPr>
            </a:br>
            <a:r>
              <a:rPr lang="en-US" altLang="zh-CN" b="1" dirty="0">
                <a:latin typeface="Times New Roman" pitchFamily="18" charset="0"/>
                <a:cs typeface="Times New Roman" pitchFamily="18" charset="0"/>
              </a:rPr>
              <a:t>Look for ways to review what has been learned, e.g. read notes everyday or explain the information to another student.</a:t>
            </a:r>
            <a:endParaRPr lang="zh-CN" altLang="en-US" b="1" dirty="0">
              <a:latin typeface="Times New Roman" pitchFamily="18" charset="0"/>
              <a:cs typeface="Times New Roman" pitchFamily="18" charset="0"/>
            </a:endParaRPr>
          </a:p>
        </p:txBody>
      </p:sp>
      <p:sp>
        <p:nvSpPr>
          <p:cNvPr id="4" name="TextBox 3"/>
          <p:cNvSpPr txBox="1"/>
          <p:nvPr/>
        </p:nvSpPr>
        <p:spPr>
          <a:xfrm>
            <a:off x="2699792" y="0"/>
            <a:ext cx="2952328" cy="1446550"/>
          </a:xfrm>
          <a:prstGeom prst="rect">
            <a:avLst/>
          </a:prstGeom>
          <a:noFill/>
        </p:spPr>
        <p:txBody>
          <a:bodyPr wrap="square" rtlCol="0">
            <a:spAutoFit/>
          </a:bodyPr>
          <a:lstStyle/>
          <a:p>
            <a:r>
              <a:rPr lang="en-US" altLang="zh-CN" sz="8800" dirty="0">
                <a:solidFill>
                  <a:srgbClr val="FF0000"/>
                </a:solidFill>
              </a:rPr>
              <a:t>Q5</a:t>
            </a:r>
            <a:endParaRPr lang="zh-CN" altLang="en-US" sz="8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2708920"/>
            <a:ext cx="8229600" cy="1143000"/>
          </a:xfrm>
        </p:spPr>
        <p:txBody>
          <a:bodyPr>
            <a:noAutofit/>
          </a:bodyPr>
          <a:lstStyle/>
          <a:p>
            <a:r>
              <a:rPr lang="en-US" altLang="zh-CN" sz="7200" b="1" dirty="0">
                <a:solidFill>
                  <a:srgbClr val="00B0F0"/>
                </a:solidFill>
                <a:latin typeface="Times New Roman" pitchFamily="18" charset="0"/>
                <a:cs typeface="Times New Roman" pitchFamily="18" charset="0"/>
              </a:rPr>
              <a:t>Do you agree that learning is a lifelong journey? Why or why not?</a:t>
            </a:r>
            <a:endParaRPr lang="zh-CN" altLang="en-US" sz="7200" b="1" dirty="0">
              <a:solidFill>
                <a:srgbClr val="00B0F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602" name="Picture 2" descr="http://www.sucai.cn/jpg/image/image/5416015416.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标题 1"/>
          <p:cNvSpPr>
            <a:spLocks noGrp="1"/>
          </p:cNvSpPr>
          <p:nvPr>
            <p:ph type="title"/>
          </p:nvPr>
        </p:nvSpPr>
        <p:spPr>
          <a:xfrm>
            <a:off x="323528" y="1412776"/>
            <a:ext cx="8229600" cy="2511152"/>
          </a:xfrm>
        </p:spPr>
        <p:txBody>
          <a:bodyPr>
            <a:normAutofit/>
          </a:bodyPr>
          <a:lstStyle/>
          <a:p>
            <a:r>
              <a:rPr lang="en-US" altLang="zh-CN" sz="5400" b="1" i="1" dirty="0">
                <a:latin typeface="Times New Roman" pitchFamily="18" charset="0"/>
                <a:cs typeface="Times New Roman" pitchFamily="18" charset="0"/>
              </a:rPr>
              <a:t>Finish the exercises.</a:t>
            </a:r>
            <a:endParaRPr lang="zh-CN" altLang="en-US" sz="5400" b="1"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386" name="Picture 2" descr="http://www.jpppt.com/uploads/allimg/140527/1-14052G5035L16.jpg"/>
          <p:cNvPicPr>
            <a:picLocks noChangeAspect="1" noChangeArrowheads="1"/>
          </p:cNvPicPr>
          <p:nvPr/>
        </p:nvPicPr>
        <p:blipFill>
          <a:blip r:embed="rId3" cstate="print"/>
          <a:srcRect/>
          <a:stretch>
            <a:fillRect/>
          </a:stretch>
        </p:blipFill>
        <p:spPr bwMode="auto">
          <a:xfrm>
            <a:off x="0" y="1"/>
            <a:ext cx="9144000" cy="6858000"/>
          </a:xfrm>
          <a:prstGeom prst="rect">
            <a:avLst/>
          </a:prstGeom>
          <a:noFill/>
        </p:spPr>
      </p:pic>
      <p:sp>
        <p:nvSpPr>
          <p:cNvPr id="8" name="TextBox 7"/>
          <p:cNvSpPr txBox="1"/>
          <p:nvPr/>
        </p:nvSpPr>
        <p:spPr>
          <a:xfrm>
            <a:off x="395536" y="1340768"/>
            <a:ext cx="8316416" cy="2554545"/>
          </a:xfrm>
          <a:prstGeom prst="rect">
            <a:avLst/>
          </a:prstGeom>
          <a:noFill/>
        </p:spPr>
        <p:txBody>
          <a:bodyPr wrap="square" rtlCol="0">
            <a:spAutoFit/>
          </a:bodyPr>
          <a:lstStyle/>
          <a:p>
            <a:pPr algn="ctr"/>
            <a:r>
              <a:rPr lang="en-US" altLang="zh-CN" sz="8000" b="1" dirty="0">
                <a:solidFill>
                  <a:srgbClr val="FF0000"/>
                </a:solidFill>
                <a:latin typeface="Times New Roman" pitchFamily="18" charset="0"/>
                <a:cs typeface="Times New Roman" pitchFamily="18" charset="0"/>
              </a:rPr>
              <a:t>Read the words by    phonetics</a:t>
            </a:r>
            <a:endParaRPr lang="zh-CN" altLang="en-US" sz="8000" b="1" dirty="0">
              <a:solidFill>
                <a:srgbClr val="FF0000"/>
              </a:solidFill>
              <a:latin typeface="Times New Roman" pitchFamily="18" charset="0"/>
              <a:cs typeface="Times New Roman" pitchFamily="18" charset="0"/>
            </a:endParaRPr>
          </a:p>
        </p:txBody>
      </p:sp>
    </p:spTree>
  </p:cSld>
  <p:clrMapOvr>
    <a:masterClrMapping/>
  </p:clrMapOvr>
  <p:transition>
    <p:sndAc>
      <p:stSnd>
        <p:snd r:embed="rId2" name="suction.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txBox="1">
            <a:spLocks noGrp="1"/>
          </p:cNvSpPr>
          <p:nvPr>
            <p:ph type="title"/>
          </p:nvPr>
        </p:nvSpPr>
        <p:spPr>
          <a:xfrm>
            <a:off x="323528" y="0"/>
            <a:ext cx="8229600" cy="707886"/>
          </a:xfrm>
          <a:prstGeom prst="rect">
            <a:avLst/>
          </a:prstGeom>
          <a:noFill/>
        </p:spPr>
        <p:txBody>
          <a:bodyPr wrap="square" rtlCol="0">
            <a:spAutoFit/>
          </a:bodyPr>
          <a:lstStyle/>
          <a:p>
            <a:r>
              <a:rPr lang="en-US" altLang="zh-CN" sz="4000" b="1" dirty="0">
                <a:solidFill>
                  <a:srgbClr val="FF0000"/>
                </a:solidFill>
                <a:latin typeface="Times New Roman" pitchFamily="18" charset="0"/>
                <a:cs typeface="Times New Roman" pitchFamily="18" charset="0"/>
              </a:rPr>
              <a:t>Find these words in the passage</a:t>
            </a:r>
            <a:endParaRPr lang="zh-CN" altLang="en-US" sz="4000" b="1" dirty="0">
              <a:solidFill>
                <a:srgbClr val="FF0000"/>
              </a:solidFill>
              <a:latin typeface="Times New Roman" pitchFamily="18" charset="0"/>
              <a:cs typeface="Times New Roman" pitchFamily="18" charset="0"/>
            </a:endParaRPr>
          </a:p>
        </p:txBody>
      </p:sp>
      <p:sp>
        <p:nvSpPr>
          <p:cNvPr id="8" name="TextBox 7"/>
          <p:cNvSpPr txBox="1"/>
          <p:nvPr/>
        </p:nvSpPr>
        <p:spPr>
          <a:xfrm>
            <a:off x="683568" y="671691"/>
            <a:ext cx="4176464" cy="5632311"/>
          </a:xfrm>
          <a:prstGeom prst="rect">
            <a:avLst/>
          </a:prstGeom>
          <a:noFill/>
        </p:spPr>
        <p:txBody>
          <a:bodyPr wrap="square" rtlCol="0">
            <a:spAutoFit/>
          </a:bodyPr>
          <a:lstStyle/>
          <a:p>
            <a:r>
              <a:rPr lang="en-US" altLang="zh-CN" sz="6000" b="1" dirty="0">
                <a:solidFill>
                  <a:srgbClr val="00B050"/>
                </a:solidFill>
                <a:latin typeface="Times New Roman" pitchFamily="18" charset="0"/>
                <a:cs typeface="Times New Roman" pitchFamily="18" charset="0"/>
              </a:rPr>
              <a:t>ability</a:t>
            </a:r>
          </a:p>
          <a:p>
            <a:r>
              <a:rPr lang="en-US" altLang="zh-CN" sz="6000" b="1" dirty="0">
                <a:solidFill>
                  <a:srgbClr val="00B050"/>
                </a:solidFill>
                <a:latin typeface="Times New Roman" pitchFamily="18" charset="0"/>
                <a:cs typeface="Times New Roman" pitchFamily="18" charset="0"/>
              </a:rPr>
              <a:t>attention</a:t>
            </a:r>
          </a:p>
          <a:p>
            <a:r>
              <a:rPr lang="en-US" altLang="zh-CN" sz="6000" b="1" dirty="0">
                <a:solidFill>
                  <a:srgbClr val="00B050"/>
                </a:solidFill>
                <a:latin typeface="Times New Roman" pitchFamily="18" charset="0"/>
                <a:cs typeface="Times New Roman" pitchFamily="18" charset="0"/>
              </a:rPr>
              <a:t>connect</a:t>
            </a:r>
          </a:p>
          <a:p>
            <a:r>
              <a:rPr lang="en-US" altLang="zh-CN" sz="6000" b="1" dirty="0">
                <a:solidFill>
                  <a:srgbClr val="00B050"/>
                </a:solidFill>
                <a:latin typeface="Times New Roman" pitchFamily="18" charset="0"/>
                <a:cs typeface="Times New Roman" pitchFamily="18" charset="0"/>
              </a:rPr>
              <a:t>review</a:t>
            </a:r>
          </a:p>
          <a:p>
            <a:r>
              <a:rPr lang="en-US" altLang="zh-CN" sz="6000" b="1" dirty="0">
                <a:solidFill>
                  <a:srgbClr val="00B050"/>
                </a:solidFill>
                <a:latin typeface="Times New Roman" pitchFamily="18" charset="0"/>
                <a:cs typeface="Times New Roman" pitchFamily="18" charset="0"/>
              </a:rPr>
              <a:t>knowledge</a:t>
            </a:r>
          </a:p>
          <a:p>
            <a:r>
              <a:rPr lang="en-US" altLang="zh-CN" sz="6000" b="1" dirty="0">
                <a:solidFill>
                  <a:srgbClr val="00B050"/>
                </a:solidFill>
                <a:latin typeface="Times New Roman" pitchFamily="18" charset="0"/>
                <a:cs typeface="Times New Roman" pitchFamily="18" charset="0"/>
              </a:rPr>
              <a:t>wisely</a:t>
            </a:r>
            <a:endParaRPr lang="zh-CN" altLang="en-US" sz="6000" b="1" dirty="0">
              <a:solidFill>
                <a:srgbClr val="00B050"/>
              </a:solidFill>
              <a:latin typeface="Times New Roman" pitchFamily="18" charset="0"/>
              <a:cs typeface="Times New Roman" pitchFamily="18" charset="0"/>
            </a:endParaRPr>
          </a:p>
        </p:txBody>
      </p:sp>
      <p:sp>
        <p:nvSpPr>
          <p:cNvPr id="7" name="TextBox 6"/>
          <p:cNvSpPr txBox="1"/>
          <p:nvPr/>
        </p:nvSpPr>
        <p:spPr>
          <a:xfrm>
            <a:off x="4427984" y="620688"/>
            <a:ext cx="4536504" cy="5632311"/>
          </a:xfrm>
          <a:prstGeom prst="rect">
            <a:avLst/>
          </a:prstGeom>
          <a:noFill/>
        </p:spPr>
        <p:txBody>
          <a:bodyPr wrap="square" rtlCol="0">
            <a:spAutoFit/>
          </a:bodyPr>
          <a:lstStyle/>
          <a:p>
            <a:r>
              <a:rPr lang="en-US" altLang="zh-CN" sz="6000" b="1" dirty="0">
                <a:solidFill>
                  <a:srgbClr val="00B050"/>
                </a:solidFill>
                <a:latin typeface="Times New Roman" pitchFamily="18" charset="0"/>
                <a:cs typeface="Times New Roman" pitchFamily="18" charset="0"/>
              </a:rPr>
              <a:t>Para1, line 1 </a:t>
            </a:r>
          </a:p>
          <a:p>
            <a:r>
              <a:rPr lang="en-US" altLang="zh-CN" sz="6000" b="1" dirty="0">
                <a:solidFill>
                  <a:srgbClr val="00B050"/>
                </a:solidFill>
                <a:latin typeface="Times New Roman" pitchFamily="18" charset="0"/>
                <a:cs typeface="Times New Roman" pitchFamily="18" charset="0"/>
              </a:rPr>
              <a:t>Para 2, L2</a:t>
            </a:r>
          </a:p>
          <a:p>
            <a:r>
              <a:rPr lang="en-US" altLang="zh-CN" sz="6000" b="1" dirty="0">
                <a:solidFill>
                  <a:srgbClr val="00B050"/>
                </a:solidFill>
                <a:latin typeface="Times New Roman" pitchFamily="18" charset="0"/>
                <a:cs typeface="Times New Roman" pitchFamily="18" charset="0"/>
              </a:rPr>
              <a:t>Para 2, L3</a:t>
            </a:r>
          </a:p>
          <a:p>
            <a:r>
              <a:rPr lang="en-US" altLang="zh-CN" sz="6000" b="1" dirty="0">
                <a:solidFill>
                  <a:srgbClr val="00B050"/>
                </a:solidFill>
                <a:latin typeface="Times New Roman" pitchFamily="18" charset="0"/>
                <a:cs typeface="Times New Roman" pitchFamily="18" charset="0"/>
              </a:rPr>
              <a:t>Para4, L3</a:t>
            </a:r>
          </a:p>
          <a:p>
            <a:r>
              <a:rPr lang="en-US" altLang="zh-CN" sz="6000" b="1" dirty="0">
                <a:solidFill>
                  <a:srgbClr val="00B050"/>
                </a:solidFill>
                <a:latin typeface="Times New Roman" pitchFamily="18" charset="0"/>
                <a:cs typeface="Times New Roman" pitchFamily="18" charset="0"/>
              </a:rPr>
              <a:t>Para5, L3</a:t>
            </a:r>
          </a:p>
          <a:p>
            <a:r>
              <a:rPr lang="en-US" altLang="zh-CN" sz="6000" b="1" dirty="0">
                <a:solidFill>
                  <a:srgbClr val="00B050"/>
                </a:solidFill>
                <a:latin typeface="Times New Roman" pitchFamily="18" charset="0"/>
                <a:cs typeface="Times New Roman" pitchFamily="18" charset="0"/>
              </a:rPr>
              <a:t>Para 6, L3</a:t>
            </a:r>
            <a:endParaRPr lang="zh-CN" altLang="en-US" sz="6000" b="1" dirty="0">
              <a:solidFill>
                <a:srgbClr val="00B050"/>
              </a:solidFill>
              <a:latin typeface="Times New Roman" pitchFamily="18" charset="0"/>
              <a:cs typeface="Times New Roman" pitchFamily="18" charset="0"/>
            </a:endParaRPr>
          </a:p>
        </p:txBody>
      </p:sp>
    </p:spTree>
  </p:cSld>
  <p:clrMapOvr>
    <a:masterClrMapping/>
  </p:clrMapOvr>
  <p:transition>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additive="base">
                                        <p:cTn id="1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additive="base">
                                        <p:cTn id="2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anim calcmode="lin" valueType="num">
                                      <p:cBhvr additive="base">
                                        <p:cTn id="31"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anim calcmode="lin" valueType="num">
                                      <p:cBhvr additive="base">
                                        <p:cTn id="3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3" end="3"/>
                                            </p:txEl>
                                          </p:spTgt>
                                        </p:tgtEl>
                                        <p:attrNameLst>
                                          <p:attrName>style.visibility</p:attrName>
                                        </p:attrNameLst>
                                      </p:cBhvr>
                                      <p:to>
                                        <p:strVal val="visible"/>
                                      </p:to>
                                    </p:set>
                                    <p:anim calcmode="lin" valueType="num">
                                      <p:cBhvr additive="base">
                                        <p:cTn id="4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7">
                                            <p:txEl>
                                              <p:pRg st="3" end="3"/>
                                            </p:txEl>
                                          </p:spTgt>
                                        </p:tgtEl>
                                        <p:attrNameLst>
                                          <p:attrName>style.visibility</p:attrName>
                                        </p:attrNameLst>
                                      </p:cBhvr>
                                      <p:to>
                                        <p:strVal val="visible"/>
                                      </p:to>
                                    </p:set>
                                    <p:anim calcmode="lin" valueType="num">
                                      <p:cBhvr additive="base">
                                        <p:cTn id="4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8">
                                            <p:txEl>
                                              <p:pRg st="4" end="4"/>
                                            </p:txEl>
                                          </p:spTgt>
                                        </p:tgtEl>
                                        <p:attrNameLst>
                                          <p:attrName>style.visibility</p:attrName>
                                        </p:attrNameLst>
                                      </p:cBhvr>
                                      <p:to>
                                        <p:strVal val="visible"/>
                                      </p:to>
                                    </p:set>
                                    <p:anim calcmode="lin" valueType="num">
                                      <p:cBhvr additive="base">
                                        <p:cTn id="5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7">
                                            <p:txEl>
                                              <p:pRg st="4" end="4"/>
                                            </p:txEl>
                                          </p:spTgt>
                                        </p:tgtEl>
                                        <p:attrNameLst>
                                          <p:attrName>style.visibility</p:attrName>
                                        </p:attrNameLst>
                                      </p:cBhvr>
                                      <p:to>
                                        <p:strVal val="visible"/>
                                      </p:to>
                                    </p:set>
                                    <p:anim calcmode="lin" valueType="num">
                                      <p:cBhvr additive="base">
                                        <p:cTn id="6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8">
                                            <p:txEl>
                                              <p:pRg st="5" end="5"/>
                                            </p:txEl>
                                          </p:spTgt>
                                        </p:tgtEl>
                                        <p:attrNameLst>
                                          <p:attrName>style.visibility</p:attrName>
                                        </p:attrNameLst>
                                      </p:cBhvr>
                                      <p:to>
                                        <p:strVal val="visible"/>
                                      </p:to>
                                    </p:set>
                                    <p:anim calcmode="lin" valueType="num">
                                      <p:cBhvr additive="base">
                                        <p:cTn id="6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7">
                                            <p:txEl>
                                              <p:pRg st="5" end="5"/>
                                            </p:txEl>
                                          </p:spTgt>
                                        </p:tgtEl>
                                        <p:attrNameLst>
                                          <p:attrName>style.visibility</p:attrName>
                                        </p:attrNameLst>
                                      </p:cBhvr>
                                      <p:to>
                                        <p:strVal val="visible"/>
                                      </p:to>
                                    </p:set>
                                    <p:anim calcmode="lin" valueType="num">
                                      <p:cBhvr additive="base">
                                        <p:cTn id="73"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txBox="1">
            <a:spLocks noGrp="1"/>
          </p:cNvSpPr>
          <p:nvPr>
            <p:ph type="title"/>
          </p:nvPr>
        </p:nvSpPr>
        <p:spPr>
          <a:xfrm>
            <a:off x="323528" y="0"/>
            <a:ext cx="8229600" cy="707886"/>
          </a:xfrm>
          <a:prstGeom prst="rect">
            <a:avLst/>
          </a:prstGeom>
          <a:noFill/>
        </p:spPr>
        <p:txBody>
          <a:bodyPr wrap="square" rtlCol="0">
            <a:spAutoFit/>
          </a:bodyPr>
          <a:lstStyle/>
          <a:p>
            <a:r>
              <a:rPr lang="en-US" altLang="zh-CN" sz="4000" b="1" dirty="0">
                <a:solidFill>
                  <a:srgbClr val="FF0000"/>
                </a:solidFill>
                <a:latin typeface="Times New Roman" pitchFamily="18" charset="0"/>
                <a:cs typeface="Times New Roman" pitchFamily="18" charset="0"/>
              </a:rPr>
              <a:t>Find these words in the passage</a:t>
            </a:r>
            <a:endParaRPr lang="zh-CN" altLang="en-US" sz="4000" b="1" dirty="0">
              <a:solidFill>
                <a:srgbClr val="FF0000"/>
              </a:solidFill>
              <a:latin typeface="Times New Roman" pitchFamily="18" charset="0"/>
              <a:cs typeface="Times New Roman" pitchFamily="18" charset="0"/>
            </a:endParaRPr>
          </a:p>
        </p:txBody>
      </p:sp>
      <p:sp>
        <p:nvSpPr>
          <p:cNvPr id="8" name="TextBox 7"/>
          <p:cNvSpPr txBox="1"/>
          <p:nvPr/>
        </p:nvSpPr>
        <p:spPr>
          <a:xfrm>
            <a:off x="539552" y="620688"/>
            <a:ext cx="8604448" cy="6832640"/>
          </a:xfrm>
          <a:prstGeom prst="rect">
            <a:avLst/>
          </a:prstGeom>
          <a:noFill/>
        </p:spPr>
        <p:txBody>
          <a:bodyPr wrap="square" rtlCol="0">
            <a:spAutoFit/>
          </a:bodyPr>
          <a:lstStyle/>
          <a:p>
            <a:r>
              <a:rPr lang="en-US" altLang="zh-CN" sz="5400" b="1" dirty="0">
                <a:solidFill>
                  <a:srgbClr val="00B050"/>
                </a:solidFill>
                <a:latin typeface="Times New Roman" pitchFamily="18" charset="0"/>
                <a:cs typeface="Times New Roman" pitchFamily="18" charset="0"/>
              </a:rPr>
              <a:t>Musical ability</a:t>
            </a:r>
          </a:p>
          <a:p>
            <a:r>
              <a:rPr lang="zh-CN" altLang="en-US" sz="5400" b="1" dirty="0">
                <a:solidFill>
                  <a:srgbClr val="00B050"/>
                </a:solidFill>
                <a:latin typeface="Times New Roman" pitchFamily="18" charset="0"/>
                <a:cs typeface="Times New Roman" pitchFamily="18" charset="0"/>
              </a:rPr>
              <a:t>音乐天赋</a:t>
            </a:r>
            <a:endParaRPr lang="en-US" altLang="zh-CN" sz="5400" b="1" dirty="0">
              <a:solidFill>
                <a:srgbClr val="00B050"/>
              </a:solidFill>
              <a:latin typeface="Times New Roman" pitchFamily="18" charset="0"/>
              <a:cs typeface="Times New Roman" pitchFamily="18" charset="0"/>
            </a:endParaRPr>
          </a:p>
          <a:p>
            <a:r>
              <a:rPr lang="en-US" altLang="zh-CN" sz="5400" b="1" dirty="0">
                <a:solidFill>
                  <a:srgbClr val="00B050"/>
                </a:solidFill>
                <a:latin typeface="Times New Roman" pitchFamily="18" charset="0"/>
                <a:cs typeface="Times New Roman" pitchFamily="18" charset="0"/>
              </a:rPr>
              <a:t>Review of progress</a:t>
            </a:r>
          </a:p>
          <a:p>
            <a:r>
              <a:rPr lang="zh-CN" altLang="en-US" sz="5400" b="1" dirty="0">
                <a:solidFill>
                  <a:srgbClr val="00B050"/>
                </a:solidFill>
                <a:latin typeface="Times New Roman" pitchFamily="18" charset="0"/>
                <a:cs typeface="Times New Roman" pitchFamily="18" charset="0"/>
              </a:rPr>
              <a:t>进展报表</a:t>
            </a:r>
            <a:endParaRPr lang="en-US" altLang="zh-CN" sz="5400" b="1" dirty="0">
              <a:solidFill>
                <a:srgbClr val="00B050"/>
              </a:solidFill>
              <a:latin typeface="Times New Roman" pitchFamily="18" charset="0"/>
              <a:cs typeface="Times New Roman" pitchFamily="18" charset="0"/>
            </a:endParaRPr>
          </a:p>
          <a:p>
            <a:r>
              <a:rPr lang="en-US" altLang="zh-CN" sz="5400" b="1" dirty="0">
                <a:solidFill>
                  <a:srgbClr val="00B050"/>
                </a:solidFill>
                <a:latin typeface="Times New Roman" pitchFamily="18" charset="0"/>
                <a:cs typeface="Times New Roman" pitchFamily="18" charset="0"/>
              </a:rPr>
              <a:t>The play got excellent reviews.</a:t>
            </a:r>
          </a:p>
          <a:p>
            <a:r>
              <a:rPr lang="zh-CN" altLang="en-US" sz="5400" b="1" dirty="0">
                <a:solidFill>
                  <a:srgbClr val="00B050"/>
                </a:solidFill>
                <a:latin typeface="Times New Roman" pitchFamily="18" charset="0"/>
                <a:cs typeface="Times New Roman" pitchFamily="18" charset="0"/>
              </a:rPr>
              <a:t>这部剧得到了极高的评价</a:t>
            </a:r>
            <a:endParaRPr lang="en-US" altLang="zh-CN" sz="5400" b="1" dirty="0">
              <a:solidFill>
                <a:srgbClr val="00B050"/>
              </a:solidFill>
              <a:latin typeface="Times New Roman" pitchFamily="18" charset="0"/>
              <a:cs typeface="Times New Roman" pitchFamily="18" charset="0"/>
            </a:endParaRPr>
          </a:p>
          <a:p>
            <a:endParaRPr lang="en-US" altLang="zh-CN" sz="6000" b="1" dirty="0">
              <a:solidFill>
                <a:srgbClr val="00B050"/>
              </a:solidFill>
              <a:latin typeface="Times New Roman" pitchFamily="18" charset="0"/>
              <a:cs typeface="Times New Roman" pitchFamily="18" charset="0"/>
            </a:endParaRPr>
          </a:p>
        </p:txBody>
      </p:sp>
    </p:spTree>
  </p:cSld>
  <p:clrMapOvr>
    <a:masterClrMapping/>
  </p:clrMapOvr>
  <p:transition>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755576" y="476672"/>
            <a:ext cx="7596336" cy="5509200"/>
          </a:xfrm>
          <a:prstGeom prst="rect">
            <a:avLst/>
          </a:prstGeom>
          <a:noFill/>
        </p:spPr>
        <p:txBody>
          <a:bodyPr wrap="square" rtlCol="0">
            <a:spAutoFit/>
          </a:bodyPr>
          <a:lstStyle/>
          <a:p>
            <a:pPr algn="just"/>
            <a:r>
              <a:rPr lang="en-US" altLang="zh-CN" sz="4400" b="1" dirty="0">
                <a:latin typeface="Times New Roman" pitchFamily="18" charset="0"/>
                <a:cs typeface="Times New Roman" pitchFamily="18" charset="0"/>
              </a:rPr>
              <a:t>She noticed the other bird moving back and forth on the edge of the cage. She could feel his great need for freedom. He needed to soar(</a:t>
            </a:r>
            <a:r>
              <a:rPr lang="zh-CN" altLang="en-US" sz="4400" b="1" dirty="0">
                <a:latin typeface="Times New Roman" pitchFamily="18" charset="0"/>
                <a:cs typeface="Times New Roman" pitchFamily="18" charset="0"/>
              </a:rPr>
              <a:t>高飞）</a:t>
            </a:r>
            <a:r>
              <a:rPr lang="en-US" altLang="zh-CN" sz="4400" b="1" dirty="0">
                <a:latin typeface="Times New Roman" pitchFamily="18" charset="0"/>
                <a:cs typeface="Times New Roman" pitchFamily="18" charset="0"/>
              </a:rPr>
              <a:t>into the clear, blue sky. She lifted him from the cage and </a:t>
            </a:r>
            <a:r>
              <a:rPr lang="en-US" altLang="zh-CN" sz="4400" b="1" dirty="0">
                <a:solidFill>
                  <a:srgbClr val="FF0000"/>
                </a:solidFill>
                <a:latin typeface="Times New Roman" pitchFamily="18" charset="0"/>
                <a:cs typeface="Times New Roman" pitchFamily="18" charset="0"/>
              </a:rPr>
              <a:t>tossed</a:t>
            </a:r>
            <a:r>
              <a:rPr lang="en-US" altLang="zh-CN" sz="4400" b="1" dirty="0">
                <a:latin typeface="Times New Roman" pitchFamily="18" charset="0"/>
                <a:cs typeface="Times New Roman" pitchFamily="18" charset="0"/>
              </a:rPr>
              <a:t> him softly into the air.</a:t>
            </a:r>
            <a:endParaRPr lang="zh-CN" altLang="en-US" sz="4400" b="1" dirty="0">
              <a:latin typeface="Times New Roman" pitchFamily="18" charset="0"/>
              <a:cs typeface="Times New Roman" pitchFamily="18" charset="0"/>
            </a:endParaRPr>
          </a:p>
        </p:txBody>
      </p:sp>
    </p:spTree>
  </p:cSld>
  <p:clrMapOvr>
    <a:masterClrMapping/>
  </p:clrMapOvr>
  <p:transition>
    <p:sndAc>
      <p:stSnd>
        <p:snd r:embed="rId2" name="wind.wav"/>
      </p:stSnd>
    </p:sndAc>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11560" y="404664"/>
            <a:ext cx="8244408" cy="707886"/>
          </a:xfrm>
          <a:prstGeom prst="rect">
            <a:avLst/>
          </a:prstGeom>
          <a:noFill/>
        </p:spPr>
        <p:txBody>
          <a:bodyPr wrap="square" rtlCol="0">
            <a:spAutoFit/>
          </a:bodyPr>
          <a:lstStyle/>
          <a:p>
            <a:r>
              <a:rPr lang="en-US" altLang="zh-CN" sz="4000" b="1" dirty="0">
                <a:latin typeface="Times New Roman" pitchFamily="18" charset="0"/>
                <a:cs typeface="Times New Roman" pitchFamily="18" charset="0"/>
              </a:rPr>
              <a:t>Read the passage quickly and answer.</a:t>
            </a:r>
            <a:endParaRPr lang="zh-CN" altLang="en-US" sz="4000" b="1" dirty="0">
              <a:solidFill>
                <a:srgbClr val="FF0000"/>
              </a:solidFill>
              <a:latin typeface="Times New Roman" pitchFamily="18" charset="0"/>
              <a:cs typeface="Times New Roman" pitchFamily="18" charset="0"/>
            </a:endParaRPr>
          </a:p>
        </p:txBody>
      </p:sp>
      <p:sp>
        <p:nvSpPr>
          <p:cNvPr id="8" name="TextBox 7"/>
          <p:cNvSpPr txBox="1"/>
          <p:nvPr/>
        </p:nvSpPr>
        <p:spPr>
          <a:xfrm>
            <a:off x="755576" y="1700808"/>
            <a:ext cx="8100392" cy="2585323"/>
          </a:xfrm>
          <a:prstGeom prst="rect">
            <a:avLst/>
          </a:prstGeom>
          <a:noFill/>
        </p:spPr>
        <p:txBody>
          <a:bodyPr wrap="square" rtlCol="0">
            <a:spAutoFit/>
          </a:bodyPr>
          <a:lstStyle/>
          <a:p>
            <a:r>
              <a:rPr lang="en-US" altLang="zh-CN" sz="5400" b="1" dirty="0">
                <a:solidFill>
                  <a:srgbClr val="FF0000"/>
                </a:solidFill>
                <a:latin typeface="Times New Roman" pitchFamily="18" charset="0"/>
                <a:cs typeface="Times New Roman" pitchFamily="18" charset="0"/>
              </a:rPr>
              <a:t>What good habits does successful learners have in common?</a:t>
            </a:r>
            <a:endParaRPr lang="zh-CN" altLang="en-US" sz="5400" b="1" dirty="0">
              <a:solidFill>
                <a:srgbClr val="FF0000"/>
              </a:solidFill>
              <a:latin typeface="Times New Roman" pitchFamily="18" charset="0"/>
              <a:cs typeface="Times New Roman" pitchFamily="18" charset="0"/>
            </a:endParaRPr>
          </a:p>
        </p:txBody>
      </p:sp>
    </p:spTree>
  </p:cSld>
  <p:clrMapOvr>
    <a:masterClrMapping/>
  </p:clrMapOvr>
  <p:transition>
    <p:sndAc>
      <p:stSnd>
        <p:snd r:embed="rId2" name="laser.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251520" y="1916832"/>
            <a:ext cx="8748464" cy="3139321"/>
          </a:xfrm>
          <a:prstGeom prst="rect">
            <a:avLst/>
          </a:prstGeom>
          <a:noFill/>
        </p:spPr>
        <p:txBody>
          <a:bodyPr wrap="square" rtlCol="0">
            <a:spAutoFit/>
          </a:bodyPr>
          <a:lstStyle/>
          <a:p>
            <a:pPr algn="ctr"/>
            <a:r>
              <a:rPr lang="en-US" altLang="zh-CN" sz="6600" b="1" dirty="0">
                <a:solidFill>
                  <a:srgbClr val="FF0000"/>
                </a:solidFill>
                <a:latin typeface="Times New Roman" pitchFamily="18" charset="0"/>
                <a:cs typeface="Times New Roman" pitchFamily="18" charset="0"/>
              </a:rPr>
              <a:t>Listen to the tape and read aloud freely and carefully. </a:t>
            </a:r>
            <a:endParaRPr lang="zh-CN" altLang="en-US" sz="6600" b="1" dirty="0">
              <a:solidFill>
                <a:srgbClr val="FF0000"/>
              </a:solidFill>
              <a:latin typeface="Times New Roman" pitchFamily="18" charset="0"/>
              <a:cs typeface="Times New Roman" pitchFamily="18" charset="0"/>
            </a:endParaRPr>
          </a:p>
        </p:txBody>
      </p:sp>
    </p:spTree>
  </p:cSld>
  <p:clrMapOvr>
    <a:masterClrMapping/>
  </p:clrMapOvr>
  <p:transition>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323528" y="476672"/>
            <a:ext cx="8568952" cy="5632311"/>
          </a:xfrm>
          <a:prstGeom prst="rect">
            <a:avLst/>
          </a:prstGeom>
          <a:noFill/>
        </p:spPr>
        <p:txBody>
          <a:bodyPr wrap="square" rtlCol="0">
            <a:spAutoFit/>
          </a:bodyPr>
          <a:lstStyle/>
          <a:p>
            <a:r>
              <a:rPr lang="en-US" altLang="zh-CN" sz="6000" b="1" dirty="0">
                <a:latin typeface="Times New Roman" pitchFamily="18" charset="0"/>
                <a:cs typeface="Times New Roman" pitchFamily="18" charset="0"/>
              </a:rPr>
              <a:t>2c. Answer the questions.</a:t>
            </a:r>
          </a:p>
          <a:p>
            <a:r>
              <a:rPr lang="en-US" altLang="zh-CN" sz="6000" b="1" dirty="0">
                <a:latin typeface="Times New Roman" pitchFamily="18" charset="0"/>
                <a:cs typeface="Times New Roman" pitchFamily="18" charset="0"/>
              </a:rPr>
              <a:t>Q1</a:t>
            </a:r>
          </a:p>
          <a:p>
            <a:r>
              <a:rPr lang="en-US" altLang="zh-CN" sz="6000" b="1" dirty="0">
                <a:solidFill>
                  <a:srgbClr val="FF0000"/>
                </a:solidFill>
                <a:latin typeface="Times New Roman" pitchFamily="18" charset="0"/>
                <a:cs typeface="Times New Roman" pitchFamily="18" charset="0"/>
              </a:rPr>
              <a:t>1. Para 1. </a:t>
            </a:r>
            <a:r>
              <a:rPr lang="en-US" altLang="zh-CN" sz="6000" b="1" dirty="0">
                <a:latin typeface="Times New Roman" pitchFamily="18" charset="0"/>
                <a:cs typeface="Times New Roman" pitchFamily="18" charset="0"/>
              </a:rPr>
              <a:t>The writer doesn’t think that everyone is born with the ability to learn well.</a:t>
            </a:r>
            <a:endParaRPr lang="zh-CN" altLang="en-US" sz="6000" b="1" dirty="0">
              <a:latin typeface="Times New Roman" pitchFamily="18" charset="0"/>
              <a:cs typeface="Times New Roman" pitchFamily="18" charset="0"/>
            </a:endParaRPr>
          </a:p>
        </p:txBody>
      </p:sp>
    </p:spTree>
  </p:cSld>
  <p:clrMapOvr>
    <a:masterClrMapping/>
  </p:clrMapOvr>
  <p:transition>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602" name="Picture 2" descr="http://www.sucai.cn/jpg/image/image/5416015416.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标题 1"/>
          <p:cNvSpPr>
            <a:spLocks noGrp="1"/>
          </p:cNvSpPr>
          <p:nvPr>
            <p:ph type="title"/>
          </p:nvPr>
        </p:nvSpPr>
        <p:spPr>
          <a:xfrm>
            <a:off x="323528" y="980728"/>
            <a:ext cx="8229600" cy="2511152"/>
          </a:xfrm>
        </p:spPr>
        <p:txBody>
          <a:bodyPr>
            <a:normAutofit fontScale="90000"/>
          </a:bodyPr>
          <a:lstStyle/>
          <a:p>
            <a:br>
              <a:rPr lang="en-US" altLang="zh-CN" sz="5400" b="1" dirty="0">
                <a:solidFill>
                  <a:srgbClr val="FF0000"/>
                </a:solidFill>
                <a:latin typeface="Times New Roman" pitchFamily="18" charset="0"/>
                <a:cs typeface="Times New Roman" pitchFamily="18" charset="0"/>
              </a:rPr>
            </a:br>
            <a:br>
              <a:rPr lang="en-US" altLang="zh-CN" sz="5400" b="1" dirty="0">
                <a:solidFill>
                  <a:srgbClr val="FF0000"/>
                </a:solidFill>
                <a:latin typeface="Times New Roman" pitchFamily="18" charset="0"/>
                <a:cs typeface="Times New Roman" pitchFamily="18" charset="0"/>
              </a:rPr>
            </a:br>
            <a:br>
              <a:rPr lang="en-US" altLang="zh-CN" sz="5400" b="1" dirty="0">
                <a:solidFill>
                  <a:srgbClr val="FF0000"/>
                </a:solidFill>
                <a:latin typeface="Times New Roman" pitchFamily="18" charset="0"/>
                <a:cs typeface="Times New Roman" pitchFamily="18" charset="0"/>
              </a:rPr>
            </a:br>
            <a:r>
              <a:rPr lang="en-US" altLang="zh-CN" sz="5400" b="1" dirty="0">
                <a:solidFill>
                  <a:srgbClr val="FF0000"/>
                </a:solidFill>
                <a:latin typeface="Times New Roman" pitchFamily="18" charset="0"/>
                <a:cs typeface="Times New Roman" pitchFamily="18" charset="0"/>
              </a:rPr>
              <a:t>2. Para2</a:t>
            </a:r>
            <a:r>
              <a:rPr lang="en-US" altLang="zh-CN" sz="5400" b="1" dirty="0">
                <a:latin typeface="Times New Roman" pitchFamily="18" charset="0"/>
                <a:cs typeface="Times New Roman" pitchFamily="18" charset="0"/>
              </a:rPr>
              <a:t> , if you are interested in something, your brain is more active and it is also easier for you to pay attention to it for a lone time.</a:t>
            </a:r>
            <a:endParaRPr lang="zh-CN" altLang="en-US" sz="5400" b="1" dirty="0">
              <a:latin typeface="Times New Roman" pitchFamily="18" charset="0"/>
              <a:cs typeface="Times New Roman" pitchFamily="18" charset="0"/>
            </a:endParaRPr>
          </a:p>
        </p:txBody>
      </p:sp>
      <p:sp>
        <p:nvSpPr>
          <p:cNvPr id="4" name="TextBox 3"/>
          <p:cNvSpPr txBox="1"/>
          <p:nvPr/>
        </p:nvSpPr>
        <p:spPr>
          <a:xfrm>
            <a:off x="2987824" y="260648"/>
            <a:ext cx="2592288" cy="1323439"/>
          </a:xfrm>
          <a:prstGeom prst="rect">
            <a:avLst/>
          </a:prstGeom>
          <a:noFill/>
        </p:spPr>
        <p:txBody>
          <a:bodyPr wrap="square" rtlCol="0">
            <a:spAutoFit/>
          </a:bodyPr>
          <a:lstStyle/>
          <a:p>
            <a:r>
              <a:rPr lang="en-US" altLang="zh-CN" sz="8000" dirty="0">
                <a:solidFill>
                  <a:srgbClr val="FF0000"/>
                </a:solidFill>
              </a:rPr>
              <a:t>Q2</a:t>
            </a:r>
            <a:endParaRPr lang="zh-CN" altLang="en-US" sz="8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253</Words>
  <Application>Microsoft Office PowerPoint</Application>
  <PresentationFormat>全屏显示(4:3)</PresentationFormat>
  <Paragraphs>42</Paragraphs>
  <Slides>14</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14</vt:i4>
      </vt:variant>
    </vt:vector>
  </HeadingPairs>
  <TitlesOfParts>
    <vt:vector size="19" baseType="lpstr">
      <vt:lpstr>宋体</vt:lpstr>
      <vt:lpstr>Arial</vt:lpstr>
      <vt:lpstr>Calibri</vt:lpstr>
      <vt:lpstr>Times New Roman</vt:lpstr>
      <vt:lpstr>Office 主题</vt:lpstr>
      <vt:lpstr>PowerPoint 演示文稿</vt:lpstr>
      <vt:lpstr>PowerPoint 演示文稿</vt:lpstr>
      <vt:lpstr>Find these words in the passage</vt:lpstr>
      <vt:lpstr>Find these words in the passage</vt:lpstr>
      <vt:lpstr>PowerPoint 演示文稿</vt:lpstr>
      <vt:lpstr>PowerPoint 演示文稿</vt:lpstr>
      <vt:lpstr>PowerPoint 演示文稿</vt:lpstr>
      <vt:lpstr>PowerPoint 演示文稿</vt:lpstr>
      <vt:lpstr>   2. Para2 , if you are interested in something, your brain is more active and it is also easier for you to pay attention to it for a lone time.</vt:lpstr>
      <vt:lpstr>3. Para 3, use it or lose it: if you stop doing sth, you’ll forget how to do it. Practice makes perfect: if you do sth again and again, you’ll become very good at it.</vt:lpstr>
      <vt:lpstr>4. para3 They learn from mistakes and they are not afraid of making mistakes.</vt:lpstr>
      <vt:lpstr> 5. Pra4, Take notes by writing down key words or by drawing mind maps.  Look for ways to review what has been learned, e.g. read notes everyday or explain the information to another student.</vt:lpstr>
      <vt:lpstr>Do you agree that learning is a lifelong journey? Why or why not?</vt:lpstr>
      <vt:lpstr>Finish the exercises.</vt:lpstr>
    </vt:vector>
  </TitlesOfParts>
  <Company>China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xiaowei cui</cp:lastModifiedBy>
  <cp:revision>37</cp:revision>
  <dcterms:created xsi:type="dcterms:W3CDTF">2015-07-04T06:28:02Z</dcterms:created>
  <dcterms:modified xsi:type="dcterms:W3CDTF">2016-07-28T05:12:03Z</dcterms:modified>
</cp:coreProperties>
</file>